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1062"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dhu Yella" userId="503206993923d4c8" providerId="LiveId" clId="{35CB4CE1-AFC7-452D-8617-2CB109CBB168}"/>
    <pc:docChg chg="undo custSel addSld modSld">
      <pc:chgData name="Pardhu Yella" userId="503206993923d4c8" providerId="LiveId" clId="{35CB4CE1-AFC7-452D-8617-2CB109CBB168}" dt="2022-09-21T09:52:47.991" v="1101" actId="1038"/>
      <pc:docMkLst>
        <pc:docMk/>
      </pc:docMkLst>
      <pc:sldChg chg="addSp delSp modSp new mod">
        <pc:chgData name="Pardhu Yella" userId="503206993923d4c8" providerId="LiveId" clId="{35CB4CE1-AFC7-452D-8617-2CB109CBB168}" dt="2022-09-21T09:52:47.991" v="1101" actId="1038"/>
        <pc:sldMkLst>
          <pc:docMk/>
          <pc:sldMk cId="3984873662" sldId="256"/>
        </pc:sldMkLst>
        <pc:spChg chg="del">
          <ac:chgData name="Pardhu Yella" userId="503206993923d4c8" providerId="LiveId" clId="{35CB4CE1-AFC7-452D-8617-2CB109CBB168}" dt="2022-09-21T08:53:21.869" v="1" actId="478"/>
          <ac:spMkLst>
            <pc:docMk/>
            <pc:sldMk cId="3984873662" sldId="256"/>
            <ac:spMk id="2" creationId="{BFC46B58-9138-4A89-BA2F-063A212E3071}"/>
          </ac:spMkLst>
        </pc:spChg>
        <pc:spChg chg="del">
          <ac:chgData name="Pardhu Yella" userId="503206993923d4c8" providerId="LiveId" clId="{35CB4CE1-AFC7-452D-8617-2CB109CBB168}" dt="2022-09-21T08:53:24.312" v="2" actId="478"/>
          <ac:spMkLst>
            <pc:docMk/>
            <pc:sldMk cId="3984873662" sldId="256"/>
            <ac:spMk id="3" creationId="{355A6BC3-61B5-6D07-4806-9BB5A1B2F78C}"/>
          </ac:spMkLst>
        </pc:spChg>
        <pc:spChg chg="add mod">
          <ac:chgData name="Pardhu Yella" userId="503206993923d4c8" providerId="LiveId" clId="{35CB4CE1-AFC7-452D-8617-2CB109CBB168}" dt="2022-09-21T09:52:06.801" v="1090" actId="120"/>
          <ac:spMkLst>
            <pc:docMk/>
            <pc:sldMk cId="3984873662" sldId="256"/>
            <ac:spMk id="4" creationId="{E545E117-06D5-6089-7A7B-76636613E767}"/>
          </ac:spMkLst>
        </pc:spChg>
        <pc:spChg chg="add mod">
          <ac:chgData name="Pardhu Yella" userId="503206993923d4c8" providerId="LiveId" clId="{35CB4CE1-AFC7-452D-8617-2CB109CBB168}" dt="2022-09-21T09:29:24.808" v="485" actId="207"/>
          <ac:spMkLst>
            <pc:docMk/>
            <pc:sldMk cId="3984873662" sldId="256"/>
            <ac:spMk id="5" creationId="{34DEF08B-2C0D-51F2-51AE-6F635D5CD30F}"/>
          </ac:spMkLst>
        </pc:spChg>
        <pc:spChg chg="add del mod">
          <ac:chgData name="Pardhu Yella" userId="503206993923d4c8" providerId="LiveId" clId="{35CB4CE1-AFC7-452D-8617-2CB109CBB168}" dt="2022-09-21T09:13:18.880" v="129" actId="478"/>
          <ac:spMkLst>
            <pc:docMk/>
            <pc:sldMk cId="3984873662" sldId="256"/>
            <ac:spMk id="6" creationId="{1D69BC62-FA64-66DF-D85D-6BA687DB27BF}"/>
          </ac:spMkLst>
        </pc:spChg>
        <pc:spChg chg="add mod">
          <ac:chgData name="Pardhu Yella" userId="503206993923d4c8" providerId="LiveId" clId="{35CB4CE1-AFC7-452D-8617-2CB109CBB168}" dt="2022-09-21T09:52:47.991" v="1101" actId="1038"/>
          <ac:spMkLst>
            <pc:docMk/>
            <pc:sldMk cId="3984873662" sldId="256"/>
            <ac:spMk id="7" creationId="{ADE98CF0-DEEA-D134-8D68-6252ACA26AC3}"/>
          </ac:spMkLst>
        </pc:spChg>
        <pc:spChg chg="add mod">
          <ac:chgData name="Pardhu Yella" userId="503206993923d4c8" providerId="LiveId" clId="{35CB4CE1-AFC7-452D-8617-2CB109CBB168}" dt="2022-09-21T09:52:36.998" v="1092" actId="1076"/>
          <ac:spMkLst>
            <pc:docMk/>
            <pc:sldMk cId="3984873662" sldId="256"/>
            <ac:spMk id="9" creationId="{96E05854-1257-295F-6B11-B8BA26255733}"/>
          </ac:spMkLst>
        </pc:spChg>
        <pc:spChg chg="add mod">
          <ac:chgData name="Pardhu Yella" userId="503206993923d4c8" providerId="LiveId" clId="{35CB4CE1-AFC7-452D-8617-2CB109CBB168}" dt="2022-09-21T09:19:45.566" v="300" actId="207"/>
          <ac:spMkLst>
            <pc:docMk/>
            <pc:sldMk cId="3984873662" sldId="256"/>
            <ac:spMk id="10" creationId="{4A52A8BB-AA32-2CF9-1892-95B54D3D32C4}"/>
          </ac:spMkLst>
        </pc:spChg>
        <pc:spChg chg="add del mod">
          <ac:chgData name="Pardhu Yella" userId="503206993923d4c8" providerId="LiveId" clId="{35CB4CE1-AFC7-452D-8617-2CB109CBB168}" dt="2022-09-21T09:03:47.692" v="58" actId="478"/>
          <ac:spMkLst>
            <pc:docMk/>
            <pc:sldMk cId="3984873662" sldId="256"/>
            <ac:spMk id="11" creationId="{AEDE7BF3-2FE7-8D7A-B909-636292970461}"/>
          </ac:spMkLst>
        </pc:spChg>
        <pc:spChg chg="add mod">
          <ac:chgData name="Pardhu Yella" userId="503206993923d4c8" providerId="LiveId" clId="{35CB4CE1-AFC7-452D-8617-2CB109CBB168}" dt="2022-09-21T09:51:27.054" v="1071" actId="207"/>
          <ac:spMkLst>
            <pc:docMk/>
            <pc:sldMk cId="3984873662" sldId="256"/>
            <ac:spMk id="12" creationId="{F9B3E53A-45E2-FF11-A1FA-05B38C7B011D}"/>
          </ac:spMkLst>
        </pc:spChg>
        <pc:spChg chg="add mod">
          <ac:chgData name="Pardhu Yella" userId="503206993923d4c8" providerId="LiveId" clId="{35CB4CE1-AFC7-452D-8617-2CB109CBB168}" dt="2022-09-21T09:24:53.770" v="450" actId="1076"/>
          <ac:spMkLst>
            <pc:docMk/>
            <pc:sldMk cId="3984873662" sldId="256"/>
            <ac:spMk id="17" creationId="{DB757BAE-6442-9DE6-32AC-6DEF8D2A9134}"/>
          </ac:spMkLst>
        </pc:spChg>
        <pc:spChg chg="add mod">
          <ac:chgData name="Pardhu Yella" userId="503206993923d4c8" providerId="LiveId" clId="{35CB4CE1-AFC7-452D-8617-2CB109CBB168}" dt="2022-09-21T09:52:30.425" v="1091" actId="207"/>
          <ac:spMkLst>
            <pc:docMk/>
            <pc:sldMk cId="3984873662" sldId="256"/>
            <ac:spMk id="19" creationId="{4E2301D2-851B-025C-65CA-18314A4D128B}"/>
          </ac:spMkLst>
        </pc:spChg>
        <pc:spChg chg="add mod">
          <ac:chgData name="Pardhu Yella" userId="503206993923d4c8" providerId="LiveId" clId="{35CB4CE1-AFC7-452D-8617-2CB109CBB168}" dt="2022-09-21T09:24:40.096" v="448" actId="207"/>
          <ac:spMkLst>
            <pc:docMk/>
            <pc:sldMk cId="3984873662" sldId="256"/>
            <ac:spMk id="20" creationId="{E09266EB-1099-49EB-1C1C-7D3E56174002}"/>
          </ac:spMkLst>
        </pc:spChg>
        <pc:picChg chg="add del mod">
          <ac:chgData name="Pardhu Yella" userId="503206993923d4c8" providerId="LiveId" clId="{35CB4CE1-AFC7-452D-8617-2CB109CBB168}" dt="2022-09-21T09:23:27.281" v="406" actId="478"/>
          <ac:picMkLst>
            <pc:docMk/>
            <pc:sldMk cId="3984873662" sldId="256"/>
            <ac:picMk id="13" creationId="{34E29AA1-75AF-36F2-FE0A-A24E83E5FAC1}"/>
          </ac:picMkLst>
        </pc:picChg>
        <pc:picChg chg="add del mod">
          <ac:chgData name="Pardhu Yella" userId="503206993923d4c8" providerId="LiveId" clId="{35CB4CE1-AFC7-452D-8617-2CB109CBB168}" dt="2022-09-21T09:23:15.241" v="402" actId="478"/>
          <ac:picMkLst>
            <pc:docMk/>
            <pc:sldMk cId="3984873662" sldId="256"/>
            <ac:picMk id="14" creationId="{FE45721B-D2D5-087B-15D1-01F5B6D620BB}"/>
          </ac:picMkLst>
        </pc:picChg>
        <pc:picChg chg="add del mod">
          <ac:chgData name="Pardhu Yella" userId="503206993923d4c8" providerId="LiveId" clId="{35CB4CE1-AFC7-452D-8617-2CB109CBB168}" dt="2022-09-21T09:23:17.372" v="403" actId="478"/>
          <ac:picMkLst>
            <pc:docMk/>
            <pc:sldMk cId="3984873662" sldId="256"/>
            <ac:picMk id="15" creationId="{16410160-01BD-D5F0-8DAA-5772DB7641E2}"/>
          </ac:picMkLst>
        </pc:picChg>
      </pc:sldChg>
      <pc:sldChg chg="addSp delSp modSp new mod">
        <pc:chgData name="Pardhu Yella" userId="503206993923d4c8" providerId="LiveId" clId="{35CB4CE1-AFC7-452D-8617-2CB109CBB168}" dt="2022-09-21T09:44:41.705" v="1053" actId="20577"/>
        <pc:sldMkLst>
          <pc:docMk/>
          <pc:sldMk cId="1937517219" sldId="257"/>
        </pc:sldMkLst>
        <pc:spChg chg="del">
          <ac:chgData name="Pardhu Yella" userId="503206993923d4c8" providerId="LiveId" clId="{35CB4CE1-AFC7-452D-8617-2CB109CBB168}" dt="2022-09-21T09:18:23.221" v="277" actId="478"/>
          <ac:spMkLst>
            <pc:docMk/>
            <pc:sldMk cId="1937517219" sldId="257"/>
            <ac:spMk id="2" creationId="{36B318EB-1EBC-EA42-8289-4B0CC6A4BCBA}"/>
          </ac:spMkLst>
        </pc:spChg>
        <pc:spChg chg="del">
          <ac:chgData name="Pardhu Yella" userId="503206993923d4c8" providerId="LiveId" clId="{35CB4CE1-AFC7-452D-8617-2CB109CBB168}" dt="2022-09-21T09:18:21.544" v="276" actId="478"/>
          <ac:spMkLst>
            <pc:docMk/>
            <pc:sldMk cId="1937517219" sldId="257"/>
            <ac:spMk id="3" creationId="{CAC327D6-52F8-7038-F7A4-F1FF15019906}"/>
          </ac:spMkLst>
        </pc:spChg>
        <pc:spChg chg="add del mod">
          <ac:chgData name="Pardhu Yella" userId="503206993923d4c8" providerId="LiveId" clId="{35CB4CE1-AFC7-452D-8617-2CB109CBB168}" dt="2022-09-21T09:18:55.710" v="284" actId="478"/>
          <ac:spMkLst>
            <pc:docMk/>
            <pc:sldMk cId="1937517219" sldId="257"/>
            <ac:spMk id="4" creationId="{399C7D7F-39EA-7D4A-6047-39079E830C0E}"/>
          </ac:spMkLst>
        </pc:spChg>
        <pc:spChg chg="add del mod">
          <ac:chgData name="Pardhu Yella" userId="503206993923d4c8" providerId="LiveId" clId="{35CB4CE1-AFC7-452D-8617-2CB109CBB168}" dt="2022-09-21T09:37:21.835" v="791" actId="113"/>
          <ac:spMkLst>
            <pc:docMk/>
            <pc:sldMk cId="1937517219" sldId="257"/>
            <ac:spMk id="5" creationId="{40D8FC86-1C5D-A385-8A38-34309716E5FE}"/>
          </ac:spMkLst>
        </pc:spChg>
        <pc:spChg chg="add mod">
          <ac:chgData name="Pardhu Yella" userId="503206993923d4c8" providerId="LiveId" clId="{35CB4CE1-AFC7-452D-8617-2CB109CBB168}" dt="2022-09-21T09:44:41.705" v="1053" actId="20577"/>
          <ac:spMkLst>
            <pc:docMk/>
            <pc:sldMk cId="1937517219" sldId="257"/>
            <ac:spMk id="6" creationId="{B62C6DFA-D235-10AC-7F45-570A51842CF7}"/>
          </ac:spMkLst>
        </pc:spChg>
        <pc:graphicFrameChg chg="add del">
          <ac:chgData name="Pardhu Yella" userId="503206993923d4c8" providerId="LiveId" clId="{35CB4CE1-AFC7-452D-8617-2CB109CBB168}" dt="2022-09-21T09:40:30.090" v="824" actId="478"/>
          <ac:graphicFrameMkLst>
            <pc:docMk/>
            <pc:sldMk cId="1937517219" sldId="257"/>
            <ac:graphicFrameMk id="7" creationId="{8201C070-2D06-A606-9CF5-BF71E05998C6}"/>
          </ac:graphicFrameMkLst>
        </pc:graphicFrameChg>
        <pc:graphicFrameChg chg="add del mod modGraphic">
          <ac:chgData name="Pardhu Yella" userId="503206993923d4c8" providerId="LiveId" clId="{35CB4CE1-AFC7-452D-8617-2CB109CBB168}" dt="2022-09-21T09:41:14.326" v="836" actId="478"/>
          <ac:graphicFrameMkLst>
            <pc:docMk/>
            <pc:sldMk cId="1937517219" sldId="257"/>
            <ac:graphicFrameMk id="8" creationId="{3EDB8475-C254-56D0-D608-F285A54DD31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3A495-4A6F-4D32-AE9D-084B194CA0B7}" type="datetimeFigureOut">
              <a:rPr lang="en-US" smtClean="0"/>
              <a:t>9/21/2022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3D60B-B97D-4A4E-A7CF-44FD9B93BD16}" type="slidenum">
              <a:rPr lang="en-US" smtClean="0"/>
              <a:t>‹#›</a:t>
            </a:fld>
            <a:endParaRPr lang="en-US"/>
          </a:p>
        </p:txBody>
      </p:sp>
    </p:spTree>
    <p:extLst>
      <p:ext uri="{BB962C8B-B14F-4D97-AF65-F5344CB8AC3E}">
        <p14:creationId xmlns:p14="http://schemas.microsoft.com/office/powerpoint/2010/main" val="20332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93D60B-B97D-4A4E-A7CF-44FD9B93BD16}" type="slidenum">
              <a:rPr lang="en-US" smtClean="0"/>
              <a:t>2</a:t>
            </a:fld>
            <a:endParaRPr lang="en-US"/>
          </a:p>
        </p:txBody>
      </p:sp>
    </p:spTree>
    <p:extLst>
      <p:ext uri="{BB962C8B-B14F-4D97-AF65-F5344CB8AC3E}">
        <p14:creationId xmlns:p14="http://schemas.microsoft.com/office/powerpoint/2010/main" val="318704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E12AE5-7A55-4D77-8778-B7338C724EDD}" type="datetimeFigureOut">
              <a:rPr lang="en-IN" smtClean="0"/>
              <a:t>21-09-2022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421730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E12AE5-7A55-4D77-8778-B7338C724EDD}" type="datetimeFigureOut">
              <a:rPr lang="en-IN" smtClean="0"/>
              <a:t>21-09-2022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194083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E12AE5-7A55-4D77-8778-B7338C724EDD}" type="datetimeFigureOut">
              <a:rPr lang="en-IN" smtClean="0"/>
              <a:t>21-09-2022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197673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E12AE5-7A55-4D77-8778-B7338C724EDD}" type="datetimeFigureOut">
              <a:rPr lang="en-IN" smtClean="0"/>
              <a:t>21-09-2022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33484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E12AE5-7A55-4D77-8778-B7338C724EDD}" type="datetimeFigureOut">
              <a:rPr lang="en-IN" smtClean="0"/>
              <a:t>21-09-2022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117657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E12AE5-7A55-4D77-8778-B7338C724EDD}" type="datetimeFigureOut">
              <a:rPr lang="en-IN" smtClean="0"/>
              <a:t>21-09-2022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386590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E12AE5-7A55-4D77-8778-B7338C724EDD}" type="datetimeFigureOut">
              <a:rPr lang="en-IN" smtClean="0"/>
              <a:t>21-09-2022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342048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E12AE5-7A55-4D77-8778-B7338C724EDD}" type="datetimeFigureOut">
              <a:rPr lang="en-IN" smtClean="0"/>
              <a:t>21-09-2022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247218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12AE5-7A55-4D77-8778-B7338C724EDD}" type="datetimeFigureOut">
              <a:rPr lang="en-IN" smtClean="0"/>
              <a:t>21-09-2022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30740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E12AE5-7A55-4D77-8778-B7338C724EDD}" type="datetimeFigureOut">
              <a:rPr lang="en-IN" smtClean="0"/>
              <a:t>21-09-2022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131676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E12AE5-7A55-4D77-8778-B7338C724EDD}" type="datetimeFigureOut">
              <a:rPr lang="en-IN" smtClean="0"/>
              <a:t>21-09-2022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2280E9-4E6A-4E81-BB2F-C6039E0F456D}" type="slidenum">
              <a:rPr lang="en-IN" smtClean="0"/>
              <a:t>‹#›</a:t>
            </a:fld>
            <a:endParaRPr lang="en-IN"/>
          </a:p>
        </p:txBody>
      </p:sp>
    </p:spTree>
    <p:extLst>
      <p:ext uri="{BB962C8B-B14F-4D97-AF65-F5344CB8AC3E}">
        <p14:creationId xmlns:p14="http://schemas.microsoft.com/office/powerpoint/2010/main" val="425863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12AE5-7A55-4D77-8778-B7338C724EDD}" type="datetimeFigureOut">
              <a:rPr lang="en-IN" smtClean="0"/>
              <a:t>21-09-2022</a:t>
            </a:fld>
            <a:endParaRPr lang="en-IN"/>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280E9-4E6A-4E81-BB2F-C6039E0F456D}" type="slidenum">
              <a:rPr lang="en-IN" smtClean="0"/>
              <a:t>‹#›</a:t>
            </a:fld>
            <a:endParaRPr lang="en-IN"/>
          </a:p>
        </p:txBody>
      </p:sp>
    </p:spTree>
    <p:extLst>
      <p:ext uri="{BB962C8B-B14F-4D97-AF65-F5344CB8AC3E}">
        <p14:creationId xmlns:p14="http://schemas.microsoft.com/office/powerpoint/2010/main" val="3317346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xmlns="" id="{E545E117-06D5-6089-7A7B-76636613E767}"/>
              </a:ext>
            </a:extLst>
          </p:cNvPr>
          <p:cNvSpPr/>
          <p:nvPr/>
        </p:nvSpPr>
        <p:spPr>
          <a:xfrm>
            <a:off x="198122" y="70337"/>
            <a:ext cx="4753707" cy="67032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a:p>
            <a:pPr algn="ctr"/>
            <a:r>
              <a:rPr lang="en-IN" b="1" dirty="0">
                <a:solidFill>
                  <a:srgbClr val="FFFF00"/>
                </a:solidFill>
              </a:rPr>
              <a:t>ORGANIZING COMMITTEE</a:t>
            </a:r>
            <a:r>
              <a:rPr lang="en-IN" b="1" dirty="0"/>
              <a:t> </a:t>
            </a:r>
          </a:p>
          <a:p>
            <a:r>
              <a:rPr lang="en-IN" dirty="0">
                <a:solidFill>
                  <a:srgbClr val="FFFF00"/>
                </a:solidFill>
              </a:rPr>
              <a:t>Advisors </a:t>
            </a:r>
          </a:p>
          <a:p>
            <a:pPr algn="ctr"/>
            <a:r>
              <a:rPr lang="en-IN" dirty="0"/>
              <a:t>Sri D. Praveen Reddy Chairman, CBES </a:t>
            </a:r>
          </a:p>
          <a:p>
            <a:pPr algn="ctr"/>
            <a:r>
              <a:rPr lang="en-IN" dirty="0"/>
              <a:t>Sri J. Pratap Reddy Secretary and Correspondent, MGIT </a:t>
            </a:r>
          </a:p>
          <a:p>
            <a:r>
              <a:rPr lang="en-IN" dirty="0">
                <a:solidFill>
                  <a:srgbClr val="FFFF00"/>
                </a:solidFill>
              </a:rPr>
              <a:t>Chairman </a:t>
            </a:r>
          </a:p>
          <a:p>
            <a:r>
              <a:rPr lang="en-IN" dirty="0"/>
              <a:t> Prof. G. </a:t>
            </a:r>
            <a:r>
              <a:rPr lang="en-IN" dirty="0" err="1" smtClean="0"/>
              <a:t>ChandraMohan</a:t>
            </a:r>
            <a:r>
              <a:rPr lang="en-IN" dirty="0" smtClean="0"/>
              <a:t> </a:t>
            </a:r>
            <a:r>
              <a:rPr lang="en-IN" dirty="0"/>
              <a:t>Reddy, Principal </a:t>
            </a:r>
            <a:r>
              <a:rPr lang="en-IN" dirty="0">
                <a:solidFill>
                  <a:srgbClr val="FFFF00"/>
                </a:solidFill>
              </a:rPr>
              <a:t>Vice-Chairman </a:t>
            </a:r>
          </a:p>
          <a:p>
            <a:pPr algn="ctr"/>
            <a:r>
              <a:rPr lang="en-IN" dirty="0"/>
              <a:t>Prof. K. Sudhakar Reddy, Vice-Principal</a:t>
            </a:r>
          </a:p>
          <a:p>
            <a:r>
              <a:rPr lang="en-IN" dirty="0">
                <a:solidFill>
                  <a:srgbClr val="FFFF00"/>
                </a:solidFill>
              </a:rPr>
              <a:t>Coordinators</a:t>
            </a:r>
          </a:p>
          <a:p>
            <a:pPr algn="ctr"/>
            <a:r>
              <a:rPr lang="en-US" dirty="0"/>
              <a:t>Dr. C. S. Srinivas, Chairman - CGC</a:t>
            </a:r>
            <a:r>
              <a:rPr lang="en-IN" dirty="0"/>
              <a:t>.</a:t>
            </a:r>
          </a:p>
          <a:p>
            <a:pPr algn="ctr"/>
            <a:endParaRPr lang="en-US" sz="500" dirty="0"/>
          </a:p>
          <a:p>
            <a:pPr algn="ctr"/>
            <a:r>
              <a:rPr lang="en-US" dirty="0"/>
              <a:t>Mr. G. Srinivas Reddy, Dept. of P&amp;C</a:t>
            </a:r>
          </a:p>
          <a:p>
            <a:pPr algn="ctr"/>
            <a:r>
              <a:rPr lang="en-US" dirty="0"/>
              <a:t>Member &amp; Convener - CGC</a:t>
            </a:r>
          </a:p>
          <a:p>
            <a:r>
              <a:rPr lang="en-US" dirty="0"/>
              <a:t>CGC Members:</a:t>
            </a:r>
          </a:p>
          <a:p>
            <a:pPr marL="285750" indent="-285750">
              <a:buFont typeface="Wingdings" panose="05000000000000000000" pitchFamily="2" charset="2"/>
              <a:buChar char="Ø"/>
            </a:pPr>
            <a:r>
              <a:rPr lang="en-US" sz="1600" dirty="0"/>
              <a:t>Mr. P. G. </a:t>
            </a:r>
            <a:r>
              <a:rPr lang="en-US" sz="1600" dirty="0" err="1"/>
              <a:t>Guruvelu</a:t>
            </a:r>
            <a:r>
              <a:rPr lang="en-US" sz="1600" dirty="0"/>
              <a:t> </a:t>
            </a:r>
            <a:r>
              <a:rPr lang="en-US" sz="1200" dirty="0"/>
              <a:t>Asst.</a:t>
            </a:r>
            <a:r>
              <a:rPr lang="en-US" sz="1600" dirty="0"/>
              <a:t> </a:t>
            </a:r>
            <a:r>
              <a:rPr lang="en-US" sz="1100" dirty="0"/>
              <a:t>Professor, Dept. of </a:t>
            </a:r>
            <a:r>
              <a:rPr lang="en-US" sz="1100" dirty="0" smtClean="0"/>
              <a:t>CIVIL</a:t>
            </a:r>
            <a:endParaRPr lang="en-US" sz="1600" dirty="0"/>
          </a:p>
          <a:p>
            <a:pPr marL="285750" indent="-285750">
              <a:buFont typeface="Wingdings" panose="05000000000000000000" pitchFamily="2" charset="2"/>
              <a:buChar char="Ø"/>
            </a:pPr>
            <a:r>
              <a:rPr lang="en-US" sz="1600" dirty="0"/>
              <a:t>Mr. D. Vamshi </a:t>
            </a:r>
            <a:r>
              <a:rPr lang="en-US" sz="1200" dirty="0"/>
              <a:t>Asst. Professor, Dept. of </a:t>
            </a:r>
            <a:r>
              <a:rPr lang="en-US" sz="1200" dirty="0" smtClean="0"/>
              <a:t>EEE</a:t>
            </a:r>
            <a:endParaRPr lang="en-US" sz="1600" dirty="0"/>
          </a:p>
          <a:p>
            <a:pPr marL="285750" indent="-285750">
              <a:buFont typeface="Wingdings" panose="05000000000000000000" pitchFamily="2" charset="2"/>
              <a:buChar char="Ø"/>
            </a:pPr>
            <a:r>
              <a:rPr lang="en-US" sz="1600" dirty="0"/>
              <a:t> Mr. D. V. S. Nagendra Kumar </a:t>
            </a:r>
            <a:r>
              <a:rPr lang="en-US" sz="1200" dirty="0"/>
              <a:t>Asst. Professor, Dept. of </a:t>
            </a:r>
            <a:r>
              <a:rPr lang="en-US" sz="1200" dirty="0" smtClean="0"/>
              <a:t>ECE </a:t>
            </a:r>
            <a:endParaRPr lang="en-US" sz="1600" dirty="0"/>
          </a:p>
          <a:p>
            <a:pPr marL="285750" indent="-285750">
              <a:buFont typeface="Wingdings" panose="05000000000000000000" pitchFamily="2" charset="2"/>
              <a:buChar char="Ø"/>
            </a:pPr>
            <a:r>
              <a:rPr lang="en-US" sz="1600" dirty="0"/>
              <a:t>Mr. Vijay Bhaskar </a:t>
            </a:r>
            <a:r>
              <a:rPr lang="en-US" sz="1200" dirty="0"/>
              <a:t>Asst. Professor, Dept. of </a:t>
            </a:r>
            <a:r>
              <a:rPr lang="en-US" sz="1200" dirty="0" smtClean="0"/>
              <a:t>MCT </a:t>
            </a:r>
            <a:endParaRPr lang="en-US" sz="1600" dirty="0"/>
          </a:p>
          <a:p>
            <a:pPr marL="285750" indent="-285750">
              <a:buFont typeface="Wingdings" panose="05000000000000000000" pitchFamily="2" charset="2"/>
              <a:buChar char="Ø"/>
            </a:pPr>
            <a:r>
              <a:rPr lang="en-US" sz="1600" dirty="0"/>
              <a:t>Ms. </a:t>
            </a:r>
            <a:r>
              <a:rPr lang="en-US" sz="1600" dirty="0" err="1"/>
              <a:t>Gousiya</a:t>
            </a:r>
            <a:r>
              <a:rPr lang="en-US" sz="1600" dirty="0"/>
              <a:t> Begum </a:t>
            </a:r>
            <a:r>
              <a:rPr lang="en-US" sz="1200" dirty="0"/>
              <a:t>Asst. Professor, Dept. of </a:t>
            </a:r>
            <a:r>
              <a:rPr lang="en-US" sz="1200" dirty="0" smtClean="0"/>
              <a:t>CSE</a:t>
            </a:r>
            <a:endParaRPr lang="en-US" sz="1600" dirty="0"/>
          </a:p>
          <a:p>
            <a:pPr marL="285750" indent="-285750">
              <a:buFont typeface="Wingdings" panose="05000000000000000000" pitchFamily="2" charset="2"/>
              <a:buChar char="Ø"/>
            </a:pPr>
            <a:r>
              <a:rPr lang="en-US" sz="1600" dirty="0"/>
              <a:t>Ms. Ch. Lakshmi Kumari </a:t>
            </a:r>
            <a:r>
              <a:rPr lang="en-US" sz="1200" dirty="0"/>
              <a:t>Asst. Professor, Dept. of </a:t>
            </a:r>
            <a:r>
              <a:rPr lang="en-US" sz="1200" dirty="0" smtClean="0"/>
              <a:t>IT</a:t>
            </a:r>
            <a:endParaRPr lang="en-US" sz="1600" dirty="0"/>
          </a:p>
          <a:p>
            <a:pPr marL="285750" indent="-285750">
              <a:buFont typeface="Wingdings" panose="05000000000000000000" pitchFamily="2" charset="2"/>
              <a:buChar char="Ø"/>
            </a:pPr>
            <a:r>
              <a:rPr lang="en-US" sz="1600" dirty="0"/>
              <a:t>Mr. </a:t>
            </a:r>
            <a:r>
              <a:rPr lang="en-US" sz="1600" dirty="0" err="1"/>
              <a:t>Bhomik</a:t>
            </a:r>
            <a:r>
              <a:rPr lang="en-US" sz="1600" dirty="0"/>
              <a:t> </a:t>
            </a:r>
            <a:r>
              <a:rPr lang="en-US" sz="1600" dirty="0" err="1"/>
              <a:t>Ketari</a:t>
            </a:r>
            <a:r>
              <a:rPr lang="en-US" sz="1600" dirty="0"/>
              <a:t> </a:t>
            </a:r>
            <a:r>
              <a:rPr lang="en-US" sz="1600" dirty="0" err="1"/>
              <a:t>Deogade</a:t>
            </a:r>
            <a:r>
              <a:rPr lang="en-US" sz="1600" dirty="0"/>
              <a:t> </a:t>
            </a:r>
            <a:r>
              <a:rPr lang="en-US" sz="1200" dirty="0"/>
              <a:t>Asst. Professor, Dept. of </a:t>
            </a:r>
            <a:r>
              <a:rPr lang="en-US" sz="1200" dirty="0" smtClean="0"/>
              <a:t>MME</a:t>
            </a:r>
            <a:r>
              <a:rPr lang="en-US" sz="1600" dirty="0" smtClean="0"/>
              <a:t> </a:t>
            </a:r>
            <a:endParaRPr lang="en-US" sz="1600" dirty="0"/>
          </a:p>
          <a:p>
            <a:pPr marL="285750" indent="-285750">
              <a:buFont typeface="Wingdings" panose="05000000000000000000" pitchFamily="2" charset="2"/>
              <a:buChar char="Ø"/>
            </a:pPr>
            <a:r>
              <a:rPr lang="en-US" sz="1600" dirty="0"/>
              <a:t>Dr. G. Bal Reddy </a:t>
            </a:r>
            <a:r>
              <a:rPr lang="en-US" sz="1200" dirty="0"/>
              <a:t>Asst. Professor, Dept. of </a:t>
            </a:r>
            <a:r>
              <a:rPr lang="en-US" sz="1200" dirty="0" smtClean="0"/>
              <a:t>M&amp;H </a:t>
            </a:r>
            <a:endParaRPr lang="en-US" sz="1600" dirty="0"/>
          </a:p>
          <a:p>
            <a:pPr algn="ctr"/>
            <a:endParaRPr lang="en-IN" dirty="0"/>
          </a:p>
        </p:txBody>
      </p:sp>
      <p:sp>
        <p:nvSpPr>
          <p:cNvPr id="5" name="Rectangle: Rounded Corners 4">
            <a:extLst>
              <a:ext uri="{FF2B5EF4-FFF2-40B4-BE49-F238E27FC236}">
                <a16:creationId xmlns:a16="http://schemas.microsoft.com/office/drawing/2014/main" xmlns="" id="{34DEF08B-2C0D-51F2-51AE-6F635D5CD30F}"/>
              </a:ext>
            </a:extLst>
          </p:cNvPr>
          <p:cNvSpPr/>
          <p:nvPr/>
        </p:nvSpPr>
        <p:spPr>
          <a:xfrm>
            <a:off x="5002236" y="45091"/>
            <a:ext cx="4753706" cy="67032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xmlns="" id="{ADE98CF0-DEEA-D134-8D68-6252ACA26AC3}"/>
              </a:ext>
            </a:extLst>
          </p:cNvPr>
          <p:cNvSpPr/>
          <p:nvPr/>
        </p:nvSpPr>
        <p:spPr>
          <a:xfrm>
            <a:off x="5055239" y="537839"/>
            <a:ext cx="4685713" cy="825574"/>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600" dirty="0"/>
          </a:p>
        </p:txBody>
      </p:sp>
      <p:sp>
        <p:nvSpPr>
          <p:cNvPr id="9" name="TextBox 8">
            <a:extLst>
              <a:ext uri="{FF2B5EF4-FFF2-40B4-BE49-F238E27FC236}">
                <a16:creationId xmlns:a16="http://schemas.microsoft.com/office/drawing/2014/main" xmlns="" id="{96E05854-1257-295F-6B11-B8BA26255733}"/>
              </a:ext>
            </a:extLst>
          </p:cNvPr>
          <p:cNvSpPr txBox="1"/>
          <p:nvPr/>
        </p:nvSpPr>
        <p:spPr>
          <a:xfrm>
            <a:off x="5130766" y="1480553"/>
            <a:ext cx="4474697" cy="1015663"/>
          </a:xfrm>
          <a:prstGeom prst="rect">
            <a:avLst/>
          </a:prstGeom>
          <a:noFill/>
        </p:spPr>
        <p:txBody>
          <a:bodyPr wrap="square">
            <a:spAutoFit/>
          </a:bodyPr>
          <a:lstStyle/>
          <a:p>
            <a:pPr algn="ctr"/>
            <a:r>
              <a:rPr lang="en-US" sz="2000" b="1" dirty="0">
                <a:solidFill>
                  <a:srgbClr val="FFFF00"/>
                </a:solidFill>
                <a:latin typeface="Agency FB" panose="020B0503020202020204" pitchFamily="34" charset="0"/>
              </a:rPr>
              <a:t>Career Guidance Cell (CGC), MGIT </a:t>
            </a:r>
          </a:p>
          <a:p>
            <a:pPr algn="ctr"/>
            <a:r>
              <a:rPr lang="en-US" sz="2000" b="1" dirty="0">
                <a:solidFill>
                  <a:srgbClr val="FFFF00"/>
                </a:solidFill>
                <a:latin typeface="Agency FB" panose="020B0503020202020204" pitchFamily="34" charset="0"/>
              </a:rPr>
              <a:t>&amp; </a:t>
            </a:r>
          </a:p>
          <a:p>
            <a:pPr algn="ctr"/>
            <a:r>
              <a:rPr lang="en-US" sz="2000" b="1" dirty="0">
                <a:solidFill>
                  <a:srgbClr val="FFFF00"/>
                </a:solidFill>
                <a:latin typeface="Agency FB" panose="020B0503020202020204" pitchFamily="34" charset="0"/>
              </a:rPr>
              <a:t>Global Education and Careers Forum (GECF)</a:t>
            </a:r>
          </a:p>
        </p:txBody>
      </p:sp>
      <p:sp>
        <p:nvSpPr>
          <p:cNvPr id="10" name="TextBox 9">
            <a:extLst>
              <a:ext uri="{FF2B5EF4-FFF2-40B4-BE49-F238E27FC236}">
                <a16:creationId xmlns:a16="http://schemas.microsoft.com/office/drawing/2014/main" xmlns="" id="{4A52A8BB-AA32-2CF9-1892-95B54D3D32C4}"/>
              </a:ext>
            </a:extLst>
          </p:cNvPr>
          <p:cNvSpPr txBox="1"/>
          <p:nvPr/>
        </p:nvSpPr>
        <p:spPr>
          <a:xfrm>
            <a:off x="5256628" y="2720188"/>
            <a:ext cx="4312917" cy="1200329"/>
          </a:xfrm>
          <a:prstGeom prst="rect">
            <a:avLst/>
          </a:prstGeom>
          <a:noFill/>
        </p:spPr>
        <p:txBody>
          <a:bodyPr wrap="square" rtlCol="0">
            <a:spAutoFit/>
          </a:bodyPr>
          <a:lstStyle/>
          <a:p>
            <a:pPr algn="ctr"/>
            <a:r>
              <a:rPr lang="en-US" sz="3600" b="1" dirty="0">
                <a:solidFill>
                  <a:schemeClr val="bg1"/>
                </a:solidFill>
                <a:latin typeface="Garamond" panose="02020404030301010803" pitchFamily="18" charset="0"/>
              </a:rPr>
              <a:t>OVERSEAS EDUCATION FAIR</a:t>
            </a:r>
          </a:p>
        </p:txBody>
      </p:sp>
      <p:sp>
        <p:nvSpPr>
          <p:cNvPr id="12" name="TextBox 11">
            <a:extLst>
              <a:ext uri="{FF2B5EF4-FFF2-40B4-BE49-F238E27FC236}">
                <a16:creationId xmlns:a16="http://schemas.microsoft.com/office/drawing/2014/main" xmlns="" id="{F9B3E53A-45E2-FF11-A1FA-05B38C7B011D}"/>
              </a:ext>
            </a:extLst>
          </p:cNvPr>
          <p:cNvSpPr txBox="1"/>
          <p:nvPr/>
        </p:nvSpPr>
        <p:spPr>
          <a:xfrm>
            <a:off x="6223120" y="3898242"/>
            <a:ext cx="2351221" cy="677108"/>
          </a:xfrm>
          <a:prstGeom prst="rect">
            <a:avLst/>
          </a:prstGeom>
          <a:noFill/>
        </p:spPr>
        <p:txBody>
          <a:bodyPr wrap="none" rtlCol="0">
            <a:spAutoFit/>
          </a:bodyPr>
          <a:lstStyle/>
          <a:p>
            <a:pPr algn="ctr"/>
            <a:r>
              <a:rPr lang="en-US" sz="2000" dirty="0">
                <a:solidFill>
                  <a:srgbClr val="FFC000"/>
                </a:solidFill>
              </a:rPr>
              <a:t>September  22, 2022</a:t>
            </a:r>
          </a:p>
          <a:p>
            <a:pPr algn="ctr"/>
            <a:r>
              <a:rPr lang="en-US" dirty="0">
                <a:solidFill>
                  <a:srgbClr val="FFC000"/>
                </a:solidFill>
              </a:rPr>
              <a:t>10:00 AM to 2:00 PM </a:t>
            </a:r>
          </a:p>
        </p:txBody>
      </p:sp>
      <p:sp>
        <p:nvSpPr>
          <p:cNvPr id="17" name="TextBox 16">
            <a:extLst>
              <a:ext uri="{FF2B5EF4-FFF2-40B4-BE49-F238E27FC236}">
                <a16:creationId xmlns:a16="http://schemas.microsoft.com/office/drawing/2014/main" xmlns="" id="{DB757BAE-6442-9DE6-32AC-6DEF8D2A9134}"/>
              </a:ext>
            </a:extLst>
          </p:cNvPr>
          <p:cNvSpPr txBox="1"/>
          <p:nvPr/>
        </p:nvSpPr>
        <p:spPr>
          <a:xfrm>
            <a:off x="7940900" y="4621228"/>
            <a:ext cx="1604582" cy="923330"/>
          </a:xfrm>
          <a:prstGeom prst="rect">
            <a:avLst/>
          </a:prstGeom>
          <a:noFill/>
        </p:spPr>
        <p:txBody>
          <a:bodyPr wrap="square">
            <a:spAutoFit/>
          </a:bodyPr>
          <a:lstStyle/>
          <a:p>
            <a:r>
              <a:rPr lang="en-US" b="1" dirty="0">
                <a:solidFill>
                  <a:srgbClr val="FF0000"/>
                </a:solidFill>
              </a:rPr>
              <a:t>Venue: E-block </a:t>
            </a:r>
          </a:p>
          <a:p>
            <a:r>
              <a:rPr lang="en-US" b="1" dirty="0">
                <a:solidFill>
                  <a:srgbClr val="FF0000"/>
                </a:solidFill>
              </a:rPr>
              <a:t>Seminar Halls </a:t>
            </a:r>
          </a:p>
          <a:p>
            <a:r>
              <a:rPr lang="en-US" b="1" dirty="0">
                <a:solidFill>
                  <a:srgbClr val="FF0000"/>
                </a:solidFill>
              </a:rPr>
              <a:t>301 &amp; 302</a:t>
            </a:r>
          </a:p>
        </p:txBody>
      </p:sp>
      <p:sp>
        <p:nvSpPr>
          <p:cNvPr id="19" name="TextBox 18">
            <a:extLst>
              <a:ext uri="{FF2B5EF4-FFF2-40B4-BE49-F238E27FC236}">
                <a16:creationId xmlns:a16="http://schemas.microsoft.com/office/drawing/2014/main" xmlns="" id="{4E2301D2-851B-025C-65CA-18314A4D128B}"/>
              </a:ext>
            </a:extLst>
          </p:cNvPr>
          <p:cNvSpPr txBox="1"/>
          <p:nvPr/>
        </p:nvSpPr>
        <p:spPr>
          <a:xfrm>
            <a:off x="5645021" y="2507778"/>
            <a:ext cx="3391486" cy="369332"/>
          </a:xfrm>
          <a:prstGeom prst="rect">
            <a:avLst/>
          </a:prstGeom>
          <a:noFill/>
        </p:spPr>
        <p:txBody>
          <a:bodyPr wrap="square">
            <a:spAutoFit/>
          </a:bodyPr>
          <a:lstStyle/>
          <a:p>
            <a:pPr algn="ctr"/>
            <a:r>
              <a:rPr lang="en-US" dirty="0">
                <a:solidFill>
                  <a:schemeClr val="accent2">
                    <a:lumMod val="20000"/>
                    <a:lumOff val="80000"/>
                  </a:schemeClr>
                </a:solidFill>
                <a:latin typeface="Calibri" panose="020F0502020204030204" pitchFamily="34" charset="0"/>
                <a:cs typeface="Calibri" panose="020F0502020204030204" pitchFamily="34" charset="0"/>
              </a:rPr>
              <a:t>jointly organize</a:t>
            </a:r>
            <a:endParaRPr lang="en-US" dirty="0">
              <a:solidFill>
                <a:schemeClr val="accent2">
                  <a:lumMod val="20000"/>
                  <a:lumOff val="80000"/>
                </a:schemeClr>
              </a:solidFill>
            </a:endParaRPr>
          </a:p>
        </p:txBody>
      </p:sp>
      <p:sp>
        <p:nvSpPr>
          <p:cNvPr id="20" name="TextBox 19">
            <a:extLst>
              <a:ext uri="{FF2B5EF4-FFF2-40B4-BE49-F238E27FC236}">
                <a16:creationId xmlns:a16="http://schemas.microsoft.com/office/drawing/2014/main" xmlns="" id="{E09266EB-1099-49EB-1C1C-7D3E56174002}"/>
              </a:ext>
            </a:extLst>
          </p:cNvPr>
          <p:cNvSpPr txBox="1"/>
          <p:nvPr/>
        </p:nvSpPr>
        <p:spPr>
          <a:xfrm>
            <a:off x="5407716" y="4621228"/>
            <a:ext cx="2351221" cy="1754326"/>
          </a:xfrm>
          <a:prstGeom prst="rect">
            <a:avLst/>
          </a:prstGeom>
          <a:noFill/>
        </p:spPr>
        <p:txBody>
          <a:bodyPr wrap="square" rtlCol="0">
            <a:spAutoFit/>
          </a:bodyPr>
          <a:lstStyle/>
          <a:p>
            <a:r>
              <a:rPr lang="en-IN" dirty="0">
                <a:solidFill>
                  <a:srgbClr val="FFFF00"/>
                </a:solidFill>
              </a:rPr>
              <a:t>Participant Countries</a:t>
            </a:r>
          </a:p>
          <a:p>
            <a:pPr marL="285750" indent="-285750">
              <a:buFont typeface="Wingdings" panose="05000000000000000000" pitchFamily="2" charset="2"/>
              <a:buChar char="v"/>
            </a:pPr>
            <a:r>
              <a:rPr lang="en-IN" dirty="0">
                <a:solidFill>
                  <a:srgbClr val="FFFF00"/>
                </a:solidFill>
              </a:rPr>
              <a:t>USA</a:t>
            </a:r>
          </a:p>
          <a:p>
            <a:pPr marL="285750" indent="-285750">
              <a:buFont typeface="Wingdings" panose="05000000000000000000" pitchFamily="2" charset="2"/>
              <a:buChar char="v"/>
            </a:pPr>
            <a:r>
              <a:rPr lang="en-IN" dirty="0">
                <a:solidFill>
                  <a:srgbClr val="FFFF00"/>
                </a:solidFill>
              </a:rPr>
              <a:t>France</a:t>
            </a:r>
          </a:p>
          <a:p>
            <a:pPr marL="285750" indent="-285750">
              <a:buFont typeface="Wingdings" panose="05000000000000000000" pitchFamily="2" charset="2"/>
              <a:buChar char="v"/>
            </a:pPr>
            <a:r>
              <a:rPr lang="en-IN" dirty="0">
                <a:solidFill>
                  <a:srgbClr val="FFFF00"/>
                </a:solidFill>
              </a:rPr>
              <a:t>Australia</a:t>
            </a:r>
          </a:p>
          <a:p>
            <a:pPr marL="285750" indent="-285750">
              <a:buFont typeface="Wingdings" panose="05000000000000000000" pitchFamily="2" charset="2"/>
              <a:buChar char="v"/>
            </a:pPr>
            <a:r>
              <a:rPr lang="en-IN" dirty="0">
                <a:solidFill>
                  <a:srgbClr val="FFFF00"/>
                </a:solidFill>
              </a:rPr>
              <a:t>Canada</a:t>
            </a:r>
          </a:p>
          <a:p>
            <a:pPr marL="285750" indent="-285750">
              <a:buFont typeface="Wingdings" panose="05000000000000000000" pitchFamily="2" charset="2"/>
              <a:buChar char="v"/>
            </a:pPr>
            <a:r>
              <a:rPr lang="en-IN" dirty="0">
                <a:solidFill>
                  <a:srgbClr val="FFFF00"/>
                </a:solidFill>
              </a:rPr>
              <a:t>Ireland</a:t>
            </a:r>
          </a:p>
        </p:txBody>
      </p:sp>
    </p:spTree>
    <p:extLst>
      <p:ext uri="{BB962C8B-B14F-4D97-AF65-F5344CB8AC3E}">
        <p14:creationId xmlns:p14="http://schemas.microsoft.com/office/powerpoint/2010/main" val="398487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xmlns="" id="{40D8FC86-1C5D-A385-8A38-34309716E5FE}"/>
              </a:ext>
            </a:extLst>
          </p:cNvPr>
          <p:cNvSpPr/>
          <p:nvPr/>
        </p:nvSpPr>
        <p:spPr>
          <a:xfrm>
            <a:off x="141684" y="154745"/>
            <a:ext cx="4753706" cy="67032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b="1" dirty="0">
                <a:solidFill>
                  <a:srgbClr val="FFFF00"/>
                </a:solidFill>
              </a:rPr>
              <a:t>About MGIT:</a:t>
            </a:r>
          </a:p>
          <a:p>
            <a:pPr algn="just"/>
            <a:r>
              <a:rPr lang="en-US" sz="1200" dirty="0">
                <a:solidFill>
                  <a:schemeClr val="bg1"/>
                </a:solidFill>
              </a:rPr>
              <a:t>Mahatma Gandhi Institute of Technology (MGIT) was established by the Chaitanya Bharathi Educational Society (CBES) in a serene and tranquil atmosphere at </a:t>
            </a:r>
            <a:r>
              <a:rPr lang="en-US" sz="1200" dirty="0" err="1">
                <a:solidFill>
                  <a:schemeClr val="bg1"/>
                </a:solidFill>
              </a:rPr>
              <a:t>Gandipet</a:t>
            </a:r>
            <a:r>
              <a:rPr lang="en-US" sz="1200" dirty="0">
                <a:solidFill>
                  <a:schemeClr val="bg1"/>
                </a:solidFill>
              </a:rPr>
              <a:t>, Hyderabad and has grown rapidly since </a:t>
            </a:r>
            <a:r>
              <a:rPr lang="en-US" sz="1200" dirty="0" smtClean="0">
                <a:solidFill>
                  <a:schemeClr val="bg1"/>
                </a:solidFill>
              </a:rPr>
              <a:t>its inception </a:t>
            </a:r>
            <a:r>
              <a:rPr lang="en-US" sz="1200" dirty="0">
                <a:solidFill>
                  <a:schemeClr val="bg1"/>
                </a:solidFill>
              </a:rPr>
              <a:t>in 1997 and celebrating silver jubilee. The lush green campus of MGIT is spread over 30 acres of pleasant landscape with a constructed area of 2,50,787 sq. ft. MGIT is affiliated to Jawaharlal Nehru Technological University Hyderabad. The college offers courses in 11 Undergraduate Programs(Computer Science, Information Technology, Electrical &amp; Electronics, Electronics &amp; Communication, Mechatronics, Metallurgical &amp; Materials Engineering, Civil Engineering, Mechanical Engineering, Computer Science and Business System, Computer Science and Engineering(Artificial Intelligence and Machine Learning), Computer Science and Engineering (Data Science) and 5 PG programs (Computer Aided structural Engineering, Mechatronics, Digital Electronics and Communication Engineering, Artificial Intelligence &amp; Power Electronics and Electrical Drives). Brilliant and meritorious candidates seek admission into MGIT, through EAMCET, an annual competitive examination conducted by the State Govt. of Telangana. Six </a:t>
            </a:r>
            <a:r>
              <a:rPr lang="en-US" sz="1200" dirty="0" err="1">
                <a:solidFill>
                  <a:schemeClr val="bg1"/>
                </a:solidFill>
              </a:rPr>
              <a:t>B.Tech</a:t>
            </a:r>
            <a:r>
              <a:rPr lang="en-US" sz="1200" dirty="0">
                <a:solidFill>
                  <a:schemeClr val="bg1"/>
                </a:solidFill>
              </a:rPr>
              <a:t> Programs are accredited by the National Board of Accreditation, New Delhi. The institute is also accredited by NAAC with an ‘A’ grade. In a recent development, MGIT is honored with the autonomous status by University Grants Commission(UGC), New Delhi for a period of 10 years. For the last three years, all the eligible students have been successfully placed through college placement cell. Many of our alumni have opted to pursue higher education and are now well settled in different parts of the world in the coveted positions. AICTE sanctioned an amount of Rs. one lakh under the SPICES scheme to MGIT to promote values through a range of students </a:t>
            </a:r>
            <a:r>
              <a:rPr lang="en-US" sz="1200" dirty="0" smtClean="0">
                <a:solidFill>
                  <a:schemeClr val="bg1"/>
                </a:solidFill>
              </a:rPr>
              <a:t>activities.</a:t>
            </a:r>
            <a:endParaRPr lang="en-US" sz="1200" dirty="0">
              <a:solidFill>
                <a:schemeClr val="bg1"/>
              </a:solidFill>
            </a:endParaRPr>
          </a:p>
          <a:p>
            <a:pPr algn="just"/>
            <a:endParaRPr lang="en-US" sz="1100" dirty="0">
              <a:solidFill>
                <a:srgbClr val="FFFF00"/>
              </a:solidFill>
            </a:endParaRPr>
          </a:p>
        </p:txBody>
      </p:sp>
      <p:sp>
        <p:nvSpPr>
          <p:cNvPr id="6" name="Rectangle: Rounded Corners 5">
            <a:extLst>
              <a:ext uri="{FF2B5EF4-FFF2-40B4-BE49-F238E27FC236}">
                <a16:creationId xmlns:a16="http://schemas.microsoft.com/office/drawing/2014/main" xmlns="" id="{B62C6DFA-D235-10AC-7F45-570A51842CF7}"/>
              </a:ext>
            </a:extLst>
          </p:cNvPr>
          <p:cNvSpPr/>
          <p:nvPr/>
        </p:nvSpPr>
        <p:spPr>
          <a:xfrm>
            <a:off x="4967070" y="154745"/>
            <a:ext cx="4753706" cy="670325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b="1" dirty="0">
                <a:solidFill>
                  <a:srgbClr val="FFFF00"/>
                </a:solidFill>
              </a:rPr>
              <a:t>About CGC</a:t>
            </a:r>
          </a:p>
          <a:p>
            <a:pPr algn="just"/>
            <a:r>
              <a:rPr lang="en-US" sz="1200" dirty="0"/>
              <a:t>The career guidance cell (CGC) is a source of information for guiding and counseling the students to provide training / learning opportunities in the areas of scholastic career and individual development. It provides worthy services in guiding the students for Interviews, Job Placements and training </a:t>
            </a:r>
            <a:r>
              <a:rPr lang="en-US" sz="1200" dirty="0" err="1"/>
              <a:t>programmes</a:t>
            </a:r>
            <a:r>
              <a:rPr lang="en-US" sz="1200" dirty="0"/>
              <a:t> which enable them to develop skills required to cater the needs of competitive world. The Cell organizes different </a:t>
            </a:r>
            <a:r>
              <a:rPr lang="en-US" sz="1200" dirty="0" err="1"/>
              <a:t>programmes</a:t>
            </a:r>
            <a:r>
              <a:rPr lang="en-US" sz="1200" dirty="0"/>
              <a:t> such as Seminars on Personality Development, Interpersonal, Communication and soft Skills </a:t>
            </a:r>
            <a:r>
              <a:rPr lang="en-US" sz="1200" dirty="0" smtClean="0"/>
              <a:t>etc. </a:t>
            </a:r>
            <a:r>
              <a:rPr lang="en-US" sz="1200" dirty="0"/>
              <a:t>for shaping personal and professional character of students and make them ready for their career.</a:t>
            </a:r>
          </a:p>
          <a:p>
            <a:r>
              <a:rPr lang="en-IN" sz="1400" b="1" dirty="0">
                <a:solidFill>
                  <a:srgbClr val="FFFF00"/>
                </a:solidFill>
              </a:rPr>
              <a:t>About GECF</a:t>
            </a:r>
          </a:p>
          <a:p>
            <a:pPr algn="just"/>
            <a:r>
              <a:rPr lang="en-US" sz="1200" dirty="0">
                <a:latin typeface="Helvetica Neue LT Std"/>
              </a:rPr>
              <a:t>Global Education and Careers Forum (GECF), is a leading professional consortium of educators in India and internationally, government agencies and NGOs who share the vision of India Matters Foundation, that young Indians must be equipped with globally demanded skills, knowledge and experiences to be successful in 21st century Global Market Place. Together, the consortium works towards developing our students to become global citizens, on a not for profit basis. Further the consortium believes that an exchange of views between educators from different countries can not only enhance those who they meet but also those they educate.</a:t>
            </a:r>
          </a:p>
          <a:p>
            <a:pPr algn="just"/>
            <a:endParaRPr lang="en-US" sz="1200" dirty="0">
              <a:latin typeface="Helvetica Neue LT Std"/>
            </a:endParaRPr>
          </a:p>
          <a:p>
            <a:pPr algn="just"/>
            <a:r>
              <a:rPr lang="en-US" sz="1200" b="1" dirty="0" err="1">
                <a:solidFill>
                  <a:srgbClr val="FFFF00"/>
                </a:solidFill>
                <a:latin typeface="Helvetica Neue LT Std"/>
              </a:rPr>
              <a:t>Programme</a:t>
            </a:r>
            <a:r>
              <a:rPr lang="en-US" sz="1200" b="1" dirty="0">
                <a:solidFill>
                  <a:srgbClr val="FFFF00"/>
                </a:solidFill>
                <a:latin typeface="Helvetica Neue LT Std"/>
              </a:rPr>
              <a:t> Schedule</a:t>
            </a:r>
          </a:p>
          <a:p>
            <a:pPr algn="just"/>
            <a:endParaRPr lang="en-US" sz="1200" b="1" dirty="0">
              <a:solidFill>
                <a:srgbClr val="FFFF00"/>
              </a:solidFill>
              <a:latin typeface="Helvetica Neue LT Std"/>
            </a:endParaRPr>
          </a:p>
          <a:p>
            <a:pPr algn="just"/>
            <a:r>
              <a:rPr lang="en-US" sz="1200" b="1" dirty="0">
                <a:solidFill>
                  <a:srgbClr val="FFFF00"/>
                </a:solidFill>
                <a:latin typeface="Helvetica Neue LT Std"/>
              </a:rPr>
              <a:t>9:40 – 9:50 AM 	Inauguration and remarks by </a:t>
            </a:r>
          </a:p>
          <a:p>
            <a:pPr algn="just"/>
            <a:r>
              <a:rPr lang="en-US" sz="1200" b="1" dirty="0">
                <a:solidFill>
                  <a:srgbClr val="FFFF00"/>
                </a:solidFill>
                <a:latin typeface="Helvetica Neue LT Std"/>
              </a:rPr>
              <a:t>			Chairman, CBES</a:t>
            </a:r>
          </a:p>
          <a:p>
            <a:pPr algn="just"/>
            <a:r>
              <a:rPr lang="en-US" sz="1200" b="1" dirty="0">
                <a:solidFill>
                  <a:srgbClr val="FFFF00"/>
                </a:solidFill>
                <a:latin typeface="Helvetica Neue LT Std"/>
              </a:rPr>
              <a:t>9:50 – 09:55 AM 	Remarks by Principal, MGIT</a:t>
            </a:r>
          </a:p>
          <a:p>
            <a:pPr algn="just"/>
            <a:r>
              <a:rPr lang="en-US" sz="1200" b="1" dirty="0">
                <a:solidFill>
                  <a:srgbClr val="FFFF00"/>
                </a:solidFill>
                <a:latin typeface="Helvetica Neue LT Std"/>
              </a:rPr>
              <a:t>09:55 – 10:00 AM 	Remarks by Vice-</a:t>
            </a:r>
            <a:r>
              <a:rPr lang="en-US" sz="1200" b="1" dirty="0" err="1">
                <a:solidFill>
                  <a:srgbClr val="FFFF00"/>
                </a:solidFill>
                <a:latin typeface="Helvetica Neue LT Std"/>
              </a:rPr>
              <a:t>Prinicpal</a:t>
            </a:r>
            <a:r>
              <a:rPr lang="en-US" sz="1200" b="1" dirty="0">
                <a:solidFill>
                  <a:srgbClr val="FFFF00"/>
                </a:solidFill>
                <a:latin typeface="Helvetica Neue LT Std"/>
              </a:rPr>
              <a:t>, MGIT</a:t>
            </a:r>
          </a:p>
          <a:p>
            <a:pPr algn="just"/>
            <a:endParaRPr lang="en-IN" sz="1200" b="1" dirty="0">
              <a:solidFill>
                <a:schemeClr val="bg1"/>
              </a:solidFill>
              <a:latin typeface="Helvetica Neue LT Std"/>
            </a:endParaRPr>
          </a:p>
        </p:txBody>
      </p:sp>
    </p:spTree>
    <p:extLst>
      <p:ext uri="{BB962C8B-B14F-4D97-AF65-F5344CB8AC3E}">
        <p14:creationId xmlns:p14="http://schemas.microsoft.com/office/powerpoint/2010/main" val="19375172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65</TotalTime>
  <Words>761</Words>
  <Application>Microsoft Office PowerPoint</Application>
  <PresentationFormat>A4 Paper (210x297 mm)</PresentationFormat>
  <Paragraphs>52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Pardhu Yella</dc:creator>
  <cp:lastModifiedBy>mgit</cp:lastModifiedBy>
  <cp:revision>3</cp:revision>
  <dcterms:created xsi:type="dcterms:W3CDTF">2022-09-21T08:53:18Z</dcterms:created>
  <dcterms:modified xsi:type="dcterms:W3CDTF">2022-09-21T10:13:33Z</dcterms:modified>
</cp:coreProperties>
</file>